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0" r:id="rId3"/>
    <p:sldId id="272" r:id="rId4"/>
    <p:sldId id="271" r:id="rId5"/>
    <p:sldId id="269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A2D08D-A5EC-4EEC-97D5-BBFBC2157AB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9F5015-95CB-4244-B3B0-5927A28F74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56490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Упражнения для педагогов для саморегуляции эмоциональных состояний в учебной </a:t>
            </a:r>
            <a:r>
              <a:rPr lang="ru-RU" dirty="0" smtClean="0">
                <a:solidFill>
                  <a:schemeClr val="tx1"/>
                </a:solidFill>
              </a:rPr>
              <a:t>деятельности.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(Данные упражнения рекомендованы педагогу как для управления собственным эмоциональным состоянием. Так и для работы с классом.)</a:t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797152"/>
            <a:ext cx="4608512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педагог-психолог МБОУ «СОШ №19»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Шаклеина Арина Андреевна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2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«Антистрессовая гимнастика»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ffectLst/>
              </a:rPr>
              <a:t>1. Мышечное расслабление.</a:t>
            </a:r>
          </a:p>
          <a:p>
            <a:pPr algn="just"/>
            <a:r>
              <a:rPr lang="ru-RU" sz="2200" dirty="0" smtClean="0">
                <a:effectLst/>
              </a:rPr>
              <a:t>2. Расслабляющее дыхание 5-7 минут по типу вдох -задержка дыхания на 5 сек. - выдох. Со временем научитесь уделять этому упражнению до 30 минут в день.</a:t>
            </a:r>
          </a:p>
          <a:p>
            <a:pPr algn="just"/>
            <a:r>
              <a:rPr lang="ru-RU" sz="2200" dirty="0" smtClean="0">
                <a:effectLst/>
              </a:rPr>
              <a:t>3. Мобилизующее дыхание 5-7 мин. (вдох неактивно - выдох форсированно).</a:t>
            </a:r>
          </a:p>
          <a:p>
            <a:pPr algn="just"/>
            <a:r>
              <a:rPr lang="ru-RU" sz="2200" dirty="0" smtClean="0">
                <a:effectLst/>
              </a:rPr>
              <a:t>4. Упражнение «Надери себе уши». Массаж ушей по всей поверхности активно, потом в середине мочки.</a:t>
            </a:r>
          </a:p>
          <a:p>
            <a:pPr algn="just"/>
            <a:r>
              <a:rPr lang="ru-RU" sz="2200" dirty="0" smtClean="0">
                <a:effectLst/>
              </a:rPr>
              <a:t>5. Массаж висков. Потом точек позади висков в зоне волос.</a:t>
            </a:r>
          </a:p>
          <a:p>
            <a:pPr algn="just"/>
            <a:r>
              <a:rPr lang="ru-RU" sz="2200" dirty="0" smtClean="0">
                <a:effectLst/>
              </a:rPr>
              <a:t>6. Упражнение «Волшебное слово».</a:t>
            </a:r>
          </a:p>
          <a:p>
            <a:pPr algn="just"/>
            <a:r>
              <a:rPr lang="ru-RU" sz="2200" dirty="0" smtClean="0">
                <a:effectLst/>
              </a:rPr>
              <a:t>- глубокий вдох, на выдохе медленно скажите себе «Мне никуда не нужно сейчас спешить».</a:t>
            </a:r>
          </a:p>
          <a:p>
            <a:pPr algn="just"/>
            <a:r>
              <a:rPr lang="ru-RU" sz="2200" dirty="0" smtClean="0">
                <a:effectLst/>
              </a:rPr>
              <a:t>- глубокий вдох, на выдохе медленно скажите себе «Мне ничего не нужно сейчас решать».</a:t>
            </a:r>
          </a:p>
          <a:p>
            <a:pPr algn="just"/>
            <a:r>
              <a:rPr lang="ru-RU" sz="2200" dirty="0" smtClean="0">
                <a:effectLst/>
              </a:rPr>
              <a:t>- глубокий вдох, на выдохе медленно скажите себе: «Самое важное сейчас - успокоиться».</a:t>
            </a:r>
          </a:p>
          <a:p>
            <a:pPr algn="just"/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9564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ина\Desktop\372563-svetik_2048x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Хорошего дня. Берегите себя!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1524000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В процессе выполнения любой работы людям свойственно испытывать физические и нервно-психические нагрузки. Их величина может быть различной в разных видах деятельности. При небольших нагрузках, действующих постоянно, либо значительных разовых нагрузках бессознательно включаются естественные механизмы регуляции, и организм справляется с последствиями этих нагрузок сам, без сознательного участия человека. </a:t>
            </a:r>
            <a:r>
              <a:rPr lang="ru-RU" sz="2200" b="1" i="1" dirty="0">
                <a:solidFill>
                  <a:schemeClr val="tx1"/>
                </a:solidFill>
              </a:rPr>
              <a:t/>
            </a:r>
            <a:br>
              <a:rPr lang="ru-RU" sz="2200" b="1" i="1" dirty="0">
                <a:solidFill>
                  <a:schemeClr val="tx1"/>
                </a:solidFill>
              </a:rPr>
            </a:b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1640" y="332656"/>
            <a:ext cx="6417734" cy="939801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tx1"/>
                </a:solidFill>
              </a:rPr>
              <a:t>Здравствуйте, уважаемые педагоги!</a:t>
            </a:r>
            <a:br>
              <a:rPr lang="ru-RU" sz="2200" b="1" i="1" dirty="0">
                <a:solidFill>
                  <a:schemeClr val="tx1"/>
                </a:solidFill>
              </a:rPr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4908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/>
              <a:t>В других случаях, </a:t>
            </a:r>
            <a:r>
              <a:rPr lang="ru-RU" sz="2200" b="1" i="1" dirty="0"/>
              <a:t>когда нагрузки значительны и действуют продолжительное время, бывает важно сознательно использовать различные приемы и способы, помогающие организму восстановиться.</a:t>
            </a:r>
            <a:br>
              <a:rPr lang="ru-RU" sz="2200" b="1" i="1" dirty="0"/>
            </a:br>
            <a:endParaRPr lang="ru-RU" sz="2200" dirty="0"/>
          </a:p>
        </p:txBody>
      </p:sp>
      <p:pic>
        <p:nvPicPr>
          <p:cNvPr id="2050" name="Picture 2" descr="C:\Users\Арина\Desktop\stress-au-trav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73" y="3861048"/>
            <a:ext cx="3433323" cy="28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5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67" y="620688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Неблагоприятные воздействия напряженных факторов вызывают стресс двойного рода: </a:t>
            </a:r>
            <a:r>
              <a:rPr lang="ru-RU" sz="2000" b="1" dirty="0">
                <a:solidFill>
                  <a:schemeClr val="tx1"/>
                </a:solidFill>
              </a:rPr>
              <a:t>информационный стресс</a:t>
            </a:r>
            <a:r>
              <a:rPr lang="ru-RU" sz="2000" dirty="0">
                <a:solidFill>
                  <a:schemeClr val="tx1"/>
                </a:solidFill>
              </a:rPr>
              <a:t> (связан с информационными перегрузками, необходимостью быстрого принятия решения при высокой степени ответственности за последствия) и </a:t>
            </a:r>
            <a:r>
              <a:rPr lang="ru-RU" sz="2000" b="1" dirty="0">
                <a:solidFill>
                  <a:schemeClr val="tx1"/>
                </a:solidFill>
              </a:rPr>
              <a:t>эмоциональный стресс </a:t>
            </a:r>
            <a:r>
              <a:rPr lang="ru-RU" sz="2000" dirty="0">
                <a:solidFill>
                  <a:schemeClr val="tx1"/>
                </a:solidFill>
              </a:rPr>
              <a:t>(возникновение эмоциональных сдвигов, изменения в характере деятельности, нарушения поведения).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67" y="220486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/>
              <a:t>Поэтому педагогам необходимо овладеть способами и приемами саморегуляции эмоционального состояния, что окажет существенное влияние на развитие эмоциональной устойчивости и снизит уровень стресса.</a:t>
            </a:r>
          </a:p>
          <a:p>
            <a:pPr algn="just"/>
            <a:r>
              <a:rPr lang="ru-RU" sz="2000" dirty="0"/>
              <a:t>Эффективным средством профилактики напряженности, является использование способов </a:t>
            </a:r>
            <a:r>
              <a:rPr lang="ru-RU" sz="2000" b="1" i="1" dirty="0"/>
              <a:t>саморегуляции и восстановления себя</a:t>
            </a:r>
            <a:r>
              <a:rPr lang="ru-RU" sz="2000" dirty="0"/>
              <a:t>. </a:t>
            </a:r>
          </a:p>
        </p:txBody>
      </p:sp>
      <p:pic>
        <p:nvPicPr>
          <p:cNvPr id="6147" name="Picture 3" descr="C:\Users\Арина\Desktop\Depositphotos_63996611_m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68" y="2204864"/>
            <a:ext cx="40626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8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i="1" dirty="0">
                <a:solidFill>
                  <a:schemeClr val="tx1"/>
                </a:solidFill>
              </a:rPr>
              <a:t>Саморегуляция</a:t>
            </a:r>
            <a:r>
              <a:rPr lang="ru-RU" sz="2200" dirty="0">
                <a:solidFill>
                  <a:schemeClr val="tx1"/>
                </a:solidFill>
              </a:rPr>
              <a:t> — это управление своим психоэмоциональным состоянием, достигаемое путем воздействия человека на самого себя с помощью слов, мысленных образов, управления мышечным тонусом и дыханием.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5810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/>
              <a:t>В результате саморегуляции могут возникать </a:t>
            </a:r>
            <a:r>
              <a:rPr lang="ru-RU" sz="2200" b="1" dirty="0"/>
              <a:t>три основных эффекта: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/>
              <a:t>эффект успокоения (устранение эмоциональной напряженности);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/>
              <a:t>эффект восстановления (ослабление проявлений утомления);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200" dirty="0"/>
              <a:t>эффект активизации (повышение психофизиологической реактивности).</a:t>
            </a:r>
          </a:p>
        </p:txBody>
      </p:sp>
      <p:pic>
        <p:nvPicPr>
          <p:cNvPr id="5122" name="Picture 2" descr="C:\Users\Арина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04" y="2139140"/>
            <a:ext cx="3818563" cy="3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69" y="47667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dirty="0" smtClean="0"/>
          </a:p>
          <a:p>
            <a:pPr algn="just"/>
            <a:r>
              <a:rPr lang="ru-RU" sz="2200" b="1" i="1" dirty="0" smtClean="0"/>
              <a:t>Предлагаю вам </a:t>
            </a:r>
            <a:r>
              <a:rPr lang="ru-RU" sz="2200" dirty="0" smtClean="0"/>
              <a:t>несколько действенных упражнений, которые помогут вам восстановить силы, предотвратить </a:t>
            </a:r>
            <a:r>
              <a:rPr lang="ru-RU" sz="2200" dirty="0"/>
              <a:t>накопление </a:t>
            </a:r>
            <a:r>
              <a:rPr lang="ru-RU" sz="2200" dirty="0" smtClean="0"/>
              <a:t>перенапряжения, нормализуют </a:t>
            </a:r>
            <a:r>
              <a:rPr lang="ru-RU" sz="2200" dirty="0"/>
              <a:t>эмоциональный фон деятельности, а также </a:t>
            </a:r>
            <a:r>
              <a:rPr lang="ru-RU" sz="2200" dirty="0" smtClean="0"/>
              <a:t>усилят </a:t>
            </a:r>
            <a:r>
              <a:rPr lang="ru-RU" sz="2200" dirty="0"/>
              <a:t>мобилизацию ресурсов организма.</a:t>
            </a:r>
          </a:p>
          <a:p>
            <a:pPr algn="just"/>
            <a:endParaRPr lang="ru-RU" sz="2200" dirty="0"/>
          </a:p>
        </p:txBody>
      </p:sp>
      <p:pic>
        <p:nvPicPr>
          <p:cNvPr id="3074" name="Picture 2" descr="C:\Users\Арина\Desktop\172655eda0bd52d985d60d40e826e9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90" y="2492896"/>
            <a:ext cx="54026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146" y="1124744"/>
            <a:ext cx="8892480" cy="4392488"/>
          </a:xfrm>
        </p:spPr>
        <p:txBody>
          <a:bodyPr>
            <a:normAutofit fontScale="92500" lnSpcReduction="10000"/>
          </a:bodyPr>
          <a:lstStyle/>
          <a:p>
            <a:pPr marL="273050" indent="-273050" algn="just"/>
            <a:r>
              <a:rPr lang="ru-RU" b="1" u="sng" dirty="0">
                <a:solidFill>
                  <a:schemeClr val="tx1"/>
                </a:solidFill>
              </a:rPr>
              <a:t>Цель</a:t>
            </a:r>
            <a:r>
              <a:rPr lang="ru-RU" u="sng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 управление состоянием мышечного напряжения и расслабления.</a:t>
            </a:r>
          </a:p>
          <a:p>
            <a:pPr marL="273050" indent="-27305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b="1" u="sng" dirty="0" smtClean="0">
                <a:solidFill>
                  <a:schemeClr val="tx1"/>
                </a:solidFill>
              </a:rPr>
              <a:t>Инструкция</a:t>
            </a:r>
            <a:r>
              <a:rPr lang="ru-RU" dirty="0" smtClean="0">
                <a:solidFill>
                  <a:schemeClr val="tx1"/>
                </a:solidFill>
              </a:rPr>
              <a:t>: Сядьте удобно, </a:t>
            </a:r>
            <a:r>
              <a:rPr lang="ru-RU" dirty="0">
                <a:solidFill>
                  <a:schemeClr val="tx1"/>
                </a:solidFill>
              </a:rPr>
              <a:t>руки свободно положите на колени (ладонями вверх), плечи и голова опущены, глаза закрыты. Мысленно представьте себе, что у вас в правой руке лежит лимон. Начинайте медленно его сжимать до тех пор, пока не почувствуете, что «выжали» весь сок. Расслабьтесь. Запомните свои ощущения. Теперь представьте себе, что лимон находится в левой руке. Повторите упражнение. Вновь расслабьтесь и запомните свои ощущения. Затем выполните упражнение одновременно двумя руками. Расслабьтесь. Насладитесь состоянием покоя.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Упражнение «Лимон»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Арина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66" y="4538898"/>
            <a:ext cx="2992934" cy="22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0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4344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Упражнение </a:t>
            </a:r>
            <a:r>
              <a:rPr lang="ru-RU" sz="4000" dirty="0">
                <a:solidFill>
                  <a:schemeClr val="tx1"/>
                </a:solidFill>
              </a:rPr>
              <a:t>«Муха»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рина\Desktop\14-141429_cartoon-fly-png-clip-black-and-white-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309887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951" y="2128716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u="sng" dirty="0" smtClean="0">
                <a:solidFill>
                  <a:schemeClr val="tx1"/>
                </a:solidFill>
              </a:rPr>
              <a:t>Цель</a:t>
            </a:r>
            <a:r>
              <a:rPr lang="ru-RU" sz="2200" u="sng" dirty="0" smtClean="0">
                <a:solidFill>
                  <a:schemeClr val="tx1"/>
                </a:solidFill>
              </a:rPr>
              <a:t>:</a:t>
            </a:r>
            <a:r>
              <a:rPr lang="ru-RU" sz="2200" dirty="0" smtClean="0">
                <a:solidFill>
                  <a:schemeClr val="tx1"/>
                </a:solidFill>
              </a:rPr>
              <a:t> снятие напряжения с лицевой мускулатуры.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u="sng" dirty="0" smtClean="0">
                <a:solidFill>
                  <a:schemeClr val="tx1"/>
                </a:solidFill>
              </a:rPr>
              <a:t>Инструкция</a:t>
            </a:r>
            <a:r>
              <a:rPr lang="ru-RU" sz="2200" dirty="0" smtClean="0">
                <a:solidFill>
                  <a:schemeClr val="tx1"/>
                </a:solidFill>
              </a:rPr>
              <a:t>: Сядьте удобно, руки свободно положите на колени, плечи и голова опущены, глаза закрыты. Мысленно представьте, что на ваше лицо пытается сесть муха. Она садится то на нос, то на рот, то на лоб, то на глаза. Ваша задача: не открывая глаз, согнать назойливое насекомое.</a:t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7153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ина\Desktop\rozhok-malinovoe-morozhen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25" y="2276872"/>
            <a:ext cx="3120257" cy="24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5613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Упражнение «Мороженое»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5552237" cy="511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Цель</a:t>
            </a:r>
            <a:r>
              <a:rPr lang="ru-RU" sz="2000" u="sng" dirty="0" smtClean="0"/>
              <a:t>:</a:t>
            </a:r>
            <a:r>
              <a:rPr lang="ru-RU" sz="2000" dirty="0" smtClean="0"/>
              <a:t> управление состоянием мышечного напряжения и расслабления.</a:t>
            </a:r>
          </a:p>
          <a:p>
            <a:pPr algn="just"/>
            <a:r>
              <a:rPr lang="ru-RU" sz="2000" b="1" dirty="0" smtClean="0"/>
              <a:t>Инструкция:</a:t>
            </a:r>
            <a:endParaRPr lang="ru-RU" sz="2000" b="1" dirty="0"/>
          </a:p>
          <a:p>
            <a:pPr algn="just"/>
            <a:r>
              <a:rPr lang="ru-RU" sz="2000" dirty="0"/>
              <a:t>Встаньте, закройте глаза, руки поднимите вверх. Представьте, что вы </a:t>
            </a:r>
            <a:r>
              <a:rPr lang="ru-RU" sz="2000" dirty="0" smtClean="0"/>
              <a:t>— </a:t>
            </a:r>
            <a:r>
              <a:rPr lang="ru-RU" sz="2000" dirty="0"/>
              <a:t>мороженое. Напрягите все мышцы вашего тела. Запомните эти ощущения. Замрите в этой позе на 1-2 минуты. Затем представьте, что под действием солнечного тепла вы начинаете медленно таять. Расслабляйте постепенно кисти рук, затем мышцы плеч, шеи, корпуса, ног и т.д. Запомните ощущения в состоянии расслабления. Выполняйте упражнение до достижения оптимального психоэмоционального состояния. Это упражнение можно выполнять лежа на полу.</a:t>
            </a:r>
          </a:p>
        </p:txBody>
      </p:sp>
    </p:spTree>
    <p:extLst>
      <p:ext uri="{BB962C8B-B14F-4D97-AF65-F5344CB8AC3E}">
        <p14:creationId xmlns:p14="http://schemas.microsoft.com/office/powerpoint/2010/main" val="191564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рина\Desktop\sun-1901945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44" y="3364548"/>
            <a:ext cx="31757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chemeClr val="tx1"/>
                </a:solidFill>
              </a:rPr>
              <a:t>Упражнение-самодиагностика «Я в лучах солнца».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844824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u="sng" dirty="0"/>
              <a:t>Цель</a:t>
            </a:r>
            <a:r>
              <a:rPr lang="ru-RU" sz="2200" b="1" i="1" dirty="0"/>
              <a:t>:</a:t>
            </a:r>
            <a:r>
              <a:rPr lang="ru-RU" sz="2200" dirty="0"/>
              <a:t> определить степень отношения к себе (положительно-отрицательно), поиск и утверждение своих положительных качеств. (10 мин). </a:t>
            </a:r>
            <a:endParaRPr lang="ru-RU" sz="2200" dirty="0" smtClean="0"/>
          </a:p>
          <a:p>
            <a:pPr algn="just"/>
            <a:r>
              <a:rPr lang="ru-RU" sz="2200" b="1" i="1" u="sng" dirty="0" smtClean="0"/>
              <a:t>Инструкция</a:t>
            </a:r>
            <a:r>
              <a:rPr lang="ru-RU" sz="2200" dirty="0" smtClean="0"/>
              <a:t>: На </a:t>
            </a:r>
            <a:r>
              <a:rPr lang="ru-RU" sz="2200" dirty="0"/>
              <a:t>листе бумаги </a:t>
            </a:r>
            <a:r>
              <a:rPr lang="ru-RU" sz="2200" dirty="0" smtClean="0"/>
              <a:t>нарисуйте </a:t>
            </a:r>
            <a:r>
              <a:rPr lang="ru-RU" sz="2200" dirty="0"/>
              <a:t>круг. В кругу </a:t>
            </a:r>
            <a:r>
              <a:rPr lang="ru-RU" sz="2200" dirty="0" smtClean="0"/>
              <a:t>впишите </a:t>
            </a:r>
            <a:r>
              <a:rPr lang="ru-RU" sz="2200" dirty="0"/>
              <a:t>своё имя. Далее необходимо прорисовывать лучи идущие от этого круга. Получается солнце. Над каждым лучом </a:t>
            </a:r>
            <a:r>
              <a:rPr lang="ru-RU" sz="2200" dirty="0" smtClean="0"/>
              <a:t>запишите </a:t>
            </a:r>
            <a:r>
              <a:rPr lang="ru-RU" sz="2200" dirty="0"/>
              <a:t>качество, характеризующее </a:t>
            </a:r>
            <a:r>
              <a:rPr lang="ru-RU" sz="2200" dirty="0" smtClean="0"/>
              <a:t>вас. </a:t>
            </a:r>
            <a:r>
              <a:rPr lang="ru-RU" sz="2200" dirty="0"/>
              <a:t>При анализе учитывается количество лучей (ясное представление себя) и преобладание положительных качеств (позитивное восприятие себя).</a:t>
            </a:r>
          </a:p>
        </p:txBody>
      </p:sp>
    </p:spTree>
    <p:extLst>
      <p:ext uri="{BB962C8B-B14F-4D97-AF65-F5344CB8AC3E}">
        <p14:creationId xmlns:p14="http://schemas.microsoft.com/office/powerpoint/2010/main" val="3692440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448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Упражнения для педагогов для саморегуляции эмоциональных состояний в учебной деятельности. (Данные упражнения рекомендованы педагогу как для управления собственным эмоциональным состоянием. Так и для работы с классом.) </vt:lpstr>
      <vt:lpstr>В процессе выполнения любой работы людям свойственно испытывать физические и нервно-психические нагрузки. Их величина может быть различной в разных видах деятельности. При небольших нагрузках, действующих постоянно, либо значительных разовых нагрузках бессознательно включаются естественные механизмы регуляции, и организм справляется с последствиями этих нагрузок сам, без сознательного участия человека.  </vt:lpstr>
      <vt:lpstr>Неблагоприятные воздействия напряженных факторов вызывают стресс двойного рода: информационный стресс (связан с информационными перегрузками, необходимостью быстрого принятия решения при высокой степени ответственности за последствия) и эмоциональный стресс (возникновение эмоциональных сдвигов, изменения в характере деятельности, нарушения поведения). </vt:lpstr>
      <vt:lpstr> Саморегуляция — это управление своим психоэмоциональным состоянием, достигаемое путем воздействия человека на самого себя с помощью слов, мысленных образов, управления мышечным тонусом и дыханием. </vt:lpstr>
      <vt:lpstr>Презентация PowerPoint</vt:lpstr>
      <vt:lpstr>Упражнение «Лимон» </vt:lpstr>
      <vt:lpstr> Упражнение «Муха»  </vt:lpstr>
      <vt:lpstr>Упражнение «Мороженое»</vt:lpstr>
      <vt:lpstr>Упражнение-самодиагностика «Я в лучах солнца». </vt:lpstr>
      <vt:lpstr>«Антистрессовая гимнастика»</vt:lpstr>
      <vt:lpstr>Хорошего дня. Берегите себя!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педагогов для саморегуляции эмоциональных состояний в учебной деятельности</dc:title>
  <dc:creator>Арина</dc:creator>
  <cp:lastModifiedBy>Арина</cp:lastModifiedBy>
  <cp:revision>22</cp:revision>
  <dcterms:created xsi:type="dcterms:W3CDTF">2020-04-09T07:06:49Z</dcterms:created>
  <dcterms:modified xsi:type="dcterms:W3CDTF">2020-04-11T17:43:46Z</dcterms:modified>
</cp:coreProperties>
</file>